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notesMasters/notesMaster1.xml" ContentType="application/vnd.openxmlformats-officedocument.presentationml.notesMaster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viewProps.xml" ContentType="application/vnd.openxmlformats-officedocument.presentationml.view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</Types>
</file>

<file path=_rels/.rels><?xml version="1.0" encoding="UTF-8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package/2006/relationships/metadata/extended-properties" Target="docProps/app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autoCompressPictures="0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5143500" type="screen16x9"/>
  <p:notesSz cx="6858000" cy="9144000"/>
  <p:defaultTextStyle>
    <a:defPPr>
      <a:defRPr lang="en-US"/>
    </a:defPPr>
    <a:lvl1pPr algn="l" defTabSz="4572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4572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4572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4572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4572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4572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4572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4572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4572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p="http://schemas.openxmlformats.org/presentationml/2006/main" xmlns:r="http://schemas.openxmlformats.org/officeDocument/2006/relationships">
  <p:normalViewPr>
    <p:restoredLeft autoAdjust="0" sz="15643"/>
    <p:restoredTop autoAdjust="0" sz="94694"/>
  </p:normalViewPr>
  <p:slideViewPr>
    <p:cSldViewPr snapToGrid="0" snapToObjects="1">
      <p:cViewPr varScale="1">
        <p:scale>
          <a:sx d="100" n="161"/>
          <a:sy d="100" n="161"/>
        </p:scale>
        <p:origin x="560" y="200"/>
      </p:cViewPr>
      <p:guideLst>
        <p:guide orient="horz" pos="1620"/>
        <p:guide pos="2880"/>
      </p:guideLst>
    </p:cSldViewPr>
  </p:slideViewPr>
  <p:outlineViewPr>
    <p:cViewPr>
      <p:scale>
        <a:sx d="100" n="33"/>
        <a:sy d="100" n="33"/>
      </p:scale>
      <p:origin x="0" y="0"/>
    </p:cViewPr>
  </p:outlineViewPr>
  <p:notesTextViewPr>
    <p:cViewPr>
      <p:scale>
        <a:sx d="100" n="100"/>
        <a:sy d="100" n="100"/>
      </p:scale>
      <p:origin x="0" y="0"/>
    </p:cViewPr>
  </p:notesTextViewPr>
  <p:gridSpacing cx="76200" cy="76200"/>
</p:viewPr>
</file>

<file path=ppt/_rels/presentation.xml.rels><?xml version="1.0" encoding="UTF-8"?><Relationships xmlns="http://schemas.openxmlformats.org/package/2006/relationships"><Relationship Id="rId2" Type="http://schemas.openxmlformats.org/officeDocument/2006/relationships/slide" Target="slides/slide1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0" Type="http://schemas.openxmlformats.org/officeDocument/2006/relationships/slide" Target="slides/slide29.xml" /><Relationship Id="rId31" Type="http://schemas.openxmlformats.org/officeDocument/2006/relationships/slide" Target="slides/slide30.xml" /><Relationship Id="rId32" Type="http://schemas.openxmlformats.org/officeDocument/2006/relationships/slide" Target="slides/slide31.xml" /><Relationship Id="rId33" Type="http://schemas.openxmlformats.org/officeDocument/2006/relationships/slide" Target="slides/slide32.xml" /><Relationship Id="rId34" Type="http://schemas.openxmlformats.org/officeDocument/2006/relationships/slide" Target="slides/slide33.xml" /><Relationship Id="rId35" Type="http://schemas.openxmlformats.org/officeDocument/2006/relationships/slide" Target="slides/slide34.xml" /><Relationship Id="rId36" Type="http://schemas.openxmlformats.org/officeDocument/2006/relationships/slide" Target="slides/slide35.xml" /><Relationship Id="rId37" Type="http://schemas.openxmlformats.org/officeDocument/2006/relationships/slide" Target="slides/slide36.xml" /><Relationship Id="rId38" Type="http://schemas.openxmlformats.org/officeDocument/2006/relationships/slide" Target="slides/slide37.xml" /><Relationship Id="rId39" Type="http://schemas.openxmlformats.org/officeDocument/2006/relationships/slide" Target="slides/slide38.xml" /><Relationship Id="rId40" Type="http://schemas.openxmlformats.org/officeDocument/2006/relationships/slide" Target="slides/slide39.xml" /><Relationship Id="rId41" Type="http://schemas.openxmlformats.org/officeDocument/2006/relationships/slide" Target="slides/slide40.xml" /><Relationship Id="rId42" Type="http://schemas.openxmlformats.org/officeDocument/2006/relationships/slide" Target="slides/slide41.xml" /><Relationship Id="rId43" Type="http://schemas.openxmlformats.org/officeDocument/2006/relationships/slide" Target="slides/slide42.xml" /><Relationship Id="rId44" Type="http://schemas.openxmlformats.org/officeDocument/2006/relationships/slide" Target="slides/slide43.xml" /><Relationship Id="rId45" Type="http://schemas.openxmlformats.org/officeDocument/2006/relationships/slide" Target="slides/slide44.xml" /><Relationship Id="rId46" Type="http://schemas.openxmlformats.org/officeDocument/2006/relationships/slide" Target="slides/slide45.xml" /><Relationship Id="rId47" Type="http://schemas.openxmlformats.org/officeDocument/2006/relationships/slide" Target="slides/slide46.xml" /><Relationship Id="rId48" Type="http://schemas.openxmlformats.org/officeDocument/2006/relationships/notesMaster" Target="notesMasters/notesMaster1.xml" /><Relationship Id="rId50" Type="http://schemas.openxmlformats.org/officeDocument/2006/relationships/viewProps" Target="viewProps.xml" /><Relationship Id="rId49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52" Type="http://schemas.openxmlformats.org/officeDocument/2006/relationships/tableStyles" Target="tableStyles.xml" /><Relationship Id="rId51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C1CCF-B725-44A7-AA57-5E433BD85C9F}" type="datetimeFigureOut">
              <a:rPr lang="en-US" smtClean="0"/>
              <a:t>1/2/22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DFEC3-8487-43E8-A154-7C12CBC1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0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?>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?>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?>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?>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?>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?>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?>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?>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?>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?>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_rels/notesSlide2.xml.rels><?xml version="1.0" encoding="UTF-8"?>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3.xml.rels><?xml version="1.0" encoding="UTF-8"?>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4.xml.rels><?xml version="1.0" encoding="UTF-8"?>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5.xml.rels><?xml version="1.0" encoding="UTF-8"?>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6.xml.rels><?xml version="1.0" encoding="UTF-8"?>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7.xml.rels><?xml version="1.0" encoding="UTF-8"?>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8.xml.rels><?xml version="1.0" encoding="UTF-8"?>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9.xml.rels><?xml version="1.0" encoding="UTF-8"?>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/>
              <a:t>Thank you for being here</a:t>
            </a:r>
          </a:p>
          <a:p>
            <a:pPr lvl="0" indent="0" marL="0">
              <a:buNone/>
            </a:pPr>
          </a:p>
          <a:p>
            <a:pPr lvl="0"/>
            <a:r>
              <a:rPr/>
              <a:t>exciting time</a:t>
            </a:r>
          </a:p>
          <a:p>
            <a:pPr lvl="0" indent="0" marL="0">
              <a:buNone/>
            </a:pPr>
          </a:p>
          <a:p>
            <a:pPr lvl="0"/>
            <a:r>
              <a:rPr/>
              <a:t>appreciate your willingness to see me through to the finish</a:t>
            </a:r>
          </a:p>
          <a:p>
            <a:pPr lvl="0" indent="0" marL="0">
              <a:buNone/>
            </a:pPr>
          </a:p>
          <a:p>
            <a:pPr lvl="0"/>
            <a:r>
              <a:rPr/>
              <a:t>by the end</a:t>
            </a:r>
          </a:p>
          <a:p>
            <a:pPr lvl="0" indent="0" marL="0">
              <a:buNone/>
            </a:pPr>
          </a:p>
          <a:p>
            <a:pPr lvl="1"/>
            <a:r>
              <a:rPr/>
              <a:t>good understanding of project</a:t>
            </a:r>
          </a:p>
          <a:p>
            <a:pPr lvl="0" indent="0" marL="0">
              <a:buNone/>
            </a:pPr>
          </a:p>
          <a:p>
            <a:pPr lvl="1"/>
            <a:r>
              <a:rPr/>
              <a:t>some idea of where you’ll be able to offer support/feedback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</a:t>
            </a:fld>
            <a:endParaRPr lang="en-US"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At the end of this next section, you’ll understand how my sampling design resulted in response variables across three categories:</a:t>
            </a:r>
          </a:p>
          <a:p>
            <a:pPr lvl="0" indent="0" marL="0">
              <a:buNone/>
            </a:pPr>
          </a:p>
          <a:p>
            <a:pPr lvl="0"/>
            <a:r>
              <a:rPr/>
              <a:t>Sprout heights</a:t>
            </a:r>
          </a:p>
          <a:p>
            <a:pPr lvl="0" indent="0" marL="0">
              <a:buNone/>
            </a:pPr>
          </a:p>
          <a:p>
            <a:pPr lvl="0"/>
            <a:r>
              <a:rPr/>
              <a:t>Regeneration density</a:t>
            </a:r>
          </a:p>
          <a:p>
            <a:pPr lvl="0" indent="0" marL="0">
              <a:buNone/>
            </a:pPr>
          </a:p>
          <a:p>
            <a:pPr lvl="0"/>
            <a:r>
              <a:rPr/>
              <a:t>Fuels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18</a:t>
            </a:fld>
            <a:endParaRPr lang="en-US"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Here I define the various aspects of the sampling design.</a:t>
            </a:r>
          </a:p>
          <a:p>
            <a:pPr lvl="0" indent="0" marL="0">
              <a:buNone/>
            </a:pPr>
          </a:p>
          <a:p>
            <a:pPr lvl="0" indent="0" marL="0">
              <a:buNone/>
            </a:pPr>
            <a:r>
              <a:rPr/>
              <a:t>Next, I’ll describe what we sampled in each of these.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19</a:t>
            </a:fld>
            <a:endParaRPr lang="en-US"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That was a lot of response variables. Here they are summarized in three categories.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25</a:t>
            </a:fld>
            <a:endParaRPr lang="en-US"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By the end of this section, you’ll have an idea of they methods I used to anlyze these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26</a:t>
            </a:fld>
            <a:endParaRPr lang="en-US"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/>
              <a:t>redwood is growing faster than tanoak</a:t>
            </a:r>
          </a:p>
          <a:p>
            <a:pPr lvl="0" indent="0" marL="0">
              <a:buNone/>
            </a:pPr>
          </a:p>
          <a:p>
            <a:pPr lvl="0"/>
            <a:r>
              <a:rPr/>
              <a:t>redwood is taller than tanoak</a:t>
            </a:r>
          </a:p>
          <a:p>
            <a:pPr lvl="0" indent="0" marL="0">
              <a:buNone/>
            </a:pPr>
          </a:p>
          <a:p>
            <a:pPr lvl="0"/>
            <a:r>
              <a:rPr/>
              <a:t>the difference in slow down in growth rates is negligible across treatments</a:t>
            </a:r>
          </a:p>
          <a:p>
            <a:pPr lvl="0" indent="0" marL="0">
              <a:buNone/>
            </a:pPr>
          </a:p>
          <a:p>
            <a:pPr lvl="0"/>
            <a:r>
              <a:rPr/>
              <a:t>redwood is more variable than tanoak</a:t>
            </a:r>
          </a:p>
          <a:p>
            <a:pPr lvl="0" indent="0" marL="0">
              <a:buNone/>
            </a:pPr>
          </a:p>
          <a:p>
            <a:pPr lvl="0"/>
            <a:r>
              <a:rPr/>
              <a:t>Is the slow down in growth rate different between species?</a:t>
            </a:r>
          </a:p>
          <a:p>
            <a:pPr lvl="0" indent="0" marL="0">
              <a:buNone/>
            </a:pPr>
          </a:p>
          <a:p>
            <a:pPr lvl="0"/>
            <a:r>
              <a:rPr/>
              <a:t>Is the slow down statistically significant?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31</a:t>
            </a:fld>
            <a:endParaRPr lang="en-US"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Our data were only sufficient to detect a statistical difference for height in year 10 for the GS treatment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32</a:t>
            </a:fld>
            <a:endParaRPr lang="en-US"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/>
              <a:t>the number of tanoak in the smallest size class increases with greater competition.</a:t>
            </a:r>
          </a:p>
          <a:p>
            <a:pPr lvl="0" indent="0" marL="0">
              <a:buNone/>
            </a:pPr>
          </a:p>
          <a:p>
            <a:pPr lvl="0"/>
            <a:r>
              <a:rPr/>
              <a:t>the number of stems in other size classes follow a decreasing trend</a:t>
            </a:r>
          </a:p>
          <a:p>
            <a:pPr lvl="0" indent="0" marL="0">
              <a:buNone/>
            </a:pPr>
          </a:p>
          <a:p>
            <a:pPr lvl="0"/>
            <a:r>
              <a:rPr/>
              <a:t>The decreasing trend is more pronounced for redwood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33</a:t>
            </a:fld>
            <a:endParaRPr lang="en-US"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/>
              <a:t>This emphasizes the decreasing trend in redwood abundance</a:t>
            </a:r>
          </a:p>
          <a:p>
            <a:pPr lvl="0" indent="0" marL="0">
              <a:buNone/>
            </a:pPr>
          </a:p>
          <a:p>
            <a:pPr lvl="0"/>
            <a:r>
              <a:rPr/>
              <a:t>The trend is less clear for tanoak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34</a:t>
            </a:fld>
            <a:endParaRPr lang="en-US"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/>
              <a:t>1hr fuels are slightly higher in HD and HA and lower in LD and GS. Likely due to inputs from residual trees.</a:t>
            </a:r>
          </a:p>
          <a:p>
            <a:pPr lvl="0" indent="0" marL="0">
              <a:buNone/>
            </a:pPr>
          </a:p>
          <a:p>
            <a:pPr lvl="0"/>
            <a:r>
              <a:rPr/>
              <a:t>10– and 100hr fuels are very similar across treatments, but slightly increasing with increasing light.</a:t>
            </a:r>
          </a:p>
          <a:p>
            <a:pPr lvl="0" indent="0" marL="0">
              <a:buNone/>
            </a:pPr>
          </a:p>
          <a:p>
            <a:pPr lvl="0"/>
            <a:r>
              <a:rPr/>
              <a:t>duff &amp; litter are highest in HD and lowest in HA. Why?</a:t>
            </a:r>
          </a:p>
          <a:p>
            <a:pPr lvl="0" indent="0" marL="0">
              <a:buNone/>
            </a:pPr>
          </a:p>
          <a:p>
            <a:pPr lvl="0"/>
            <a:r>
              <a:rPr/>
              <a:t>veg is lowest in HA, highest in 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35</a:t>
            </a:fld>
            <a:endParaRPr lang="en-US"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/>
              <a:t>1hr HA &gt; GS, and almost HA &gt; LD. Also HD almost &gt; GS</a:t>
            </a:r>
          </a:p>
          <a:p>
            <a:pPr lvl="0" indent="0" marL="0">
              <a:buNone/>
            </a:pPr>
          </a:p>
          <a:p>
            <a:pPr lvl="0"/>
            <a:r>
              <a:rPr/>
              <a:t>Duff &amp; Litter HD maybe greater than HA</a:t>
            </a:r>
          </a:p>
          <a:p>
            <a:pPr lvl="0" indent="0" marL="0">
              <a:buNone/>
            </a:pPr>
          </a:p>
          <a:p>
            <a:pPr lvl="0"/>
            <a:r>
              <a:rPr/>
              <a:t>veg GS &gt; HA; LD maybe &gt; 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36</a:t>
            </a:fld>
            <a:endParaRPr lang="en-US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10 years ago, Pascal implemented a large scale, replicated, manipulative silvicultural experiment to demonstrate and study the transformation from even-aged to multiaged management in redwood dominated forests in the Jackson Demonstration State Forest in Mendocino County. My thesis serves as a 10-year report of the remeasurement of several key factors of that experiment —- sprout heights, regeneration density, and fuels.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5</a:t>
            </a:fld>
            <a:endParaRPr lang="en-US"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Why study multiaged management?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6</a:t>
            </a:fld>
            <a:endParaRPr lang="en-US"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Why do this study in redwood forests?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7</a:t>
            </a:fld>
            <a:endParaRPr lang="en-US"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Why study fuels in addition to tree growth?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8</a:t>
            </a:fld>
            <a:endParaRPr lang="en-US"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Now that you have and idea of the what and why, I’ll explain more of the details of what we did.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9</a:t>
            </a:fld>
            <a:endParaRPr lang="en-US"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I’ve broken this section into 3 parts.</a:t>
            </a:r>
          </a:p>
          <a:p>
            <a:pPr lvl="0" indent="0" marL="0">
              <a:buNone/>
            </a:pPr>
          </a:p>
          <a:p>
            <a:pPr lvl="0" indent="0" marL="0">
              <a:buNone/>
            </a:pPr>
            <a:r>
              <a:rPr/>
              <a:t>By the end of this section you’ll understand how the treatments and how they were applied across the landscape.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10</a:t>
            </a:fld>
            <a:endParaRPr lang="en-US"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This is how the treatments are defined. They are listed in order from least, to greatest amount of competition (light and growing space).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11</a:t>
            </a:fld>
            <a:endParaRPr lang="en-US"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And this is that the treatments mean, in a schematic representation.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12</a:t>
            </a:fld>
            <a:endParaRPr lang="en-US"/>
          </a:p>
        </p:txBody>
      </p:sp>
    </p:spTree>
  </p:cSld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5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2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6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8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9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2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0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9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99855"/>
      </p:ext>
    </p:extLst>
  </p:cSld>
  <p:clrMapOvr>
    <a:masterClrMapping/>
  </p:clrMapOvr>
</p:sldLayout>
</file>

<file path=ppt/slideMasters/_rels/slideMaster1.xml.rels><?xml version="1.0" encoding="UTF-8"?><Relationships xmlns="http://schemas.openxmlformats.org/package/2006/relationships"><Relationship Id="rId8" Target="../slideLayouts/slideLayout8.xml" Type="http://schemas.openxmlformats.org/officeDocument/2006/relationships/slideLayout" /><Relationship Id="rId3" Target="../slideLayouts/slideLayout3.xml" Type="http://schemas.openxmlformats.org/officeDocument/2006/relationships/slideLayout" /><Relationship Id="rId7" Target="../slideLayouts/slideLayout7.xml" Type="http://schemas.openxmlformats.org/officeDocument/2006/relationships/slideLayout" /><Relationship Id="rId12" Target="../theme/theme1.xml" Type="http://schemas.openxmlformats.org/officeDocument/2006/relationships/theme" /><Relationship Id="rId2" Target="../slideLayouts/slideLayout2.xml" Type="http://schemas.openxmlformats.org/officeDocument/2006/relationships/slideLayout" /><Relationship Id="rId1" Target="../slideLayouts/slideLayout1.xml" Type="http://schemas.openxmlformats.org/officeDocument/2006/relationships/slideLayout" /><Relationship Id="rId6" Target="../slideLayouts/slideLayout6.xml" Type="http://schemas.openxmlformats.org/officeDocument/2006/relationships/slideLayout" /><Relationship Id="rId11" Target="../slideLayouts/slideLayout11.xml" Type="http://schemas.openxmlformats.org/officeDocument/2006/relationships/slideLayout" /><Relationship Id="rId5" Target="../slideLayouts/slideLayout5.xml" Type="http://schemas.openxmlformats.org/officeDocument/2006/relationships/slideLayout" /><Relationship Id="rId10" Target="../slideLayouts/slideLayout10.xml" Type="http://schemas.openxmlformats.org/officeDocument/2006/relationships/slideLayout" /><Relationship Id="rId4" Target="../slideLayouts/slideLayout4.xml" Type="http://schemas.openxmlformats.org/officeDocument/2006/relationships/slideLayout" /><Relationship Id="rId9" Target="../slideLayouts/slideLayout9.xml" Type="http://schemas.openxmlformats.org/officeDocument/2006/relationships/slideLayout" />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ctr" bIns="45720" lIns="91440" rIns="91440" rtlCol="0" tIns="45720" vert="horz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bIns="45720" lIns="91440" rIns="91440" rtlCol="0" tIns="45720" vert="horz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2" sz="half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3" sz="quarter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4" sz="quarter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0875"/>
      </p:ext>
    </p:extLst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eaLnBrk="1" hangingPunct="1" latinLnBrk="0" rtl="0">
        <a:spcBef>
          <a:spcPct val="0"/>
        </a:spcBef>
        <a:buNone/>
        <a:defRPr kern="1200"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342900" eaLnBrk="1" hangingPunct="1" indent="-342900" latinLnBrk="0" marL="342900" rtl="0">
        <a:spcBef>
          <a:spcPct val="20000"/>
        </a:spcBef>
        <a:buFont typeface="Arial"/>
        <a:buChar char="•"/>
        <a:defRPr kern="1200" sz="2400">
          <a:solidFill>
            <a:schemeClr val="tx1"/>
          </a:solidFill>
          <a:latin typeface="+mn-lt"/>
          <a:ea typeface="+mn-ea"/>
          <a:cs typeface="+mn-cs"/>
        </a:defRPr>
      </a:lvl1pPr>
      <a:lvl2pPr algn="l" defTabSz="342900" eaLnBrk="1" hangingPunct="1" indent="-342900" latinLnBrk="0" marL="685800" rtl="0">
        <a:spcBef>
          <a:spcPct val="20000"/>
        </a:spcBef>
        <a:buFont typeface="Arial"/>
        <a:buChar char="–"/>
        <a:defRPr kern="1200" sz="2100">
          <a:solidFill>
            <a:schemeClr val="tx1"/>
          </a:solidFill>
          <a:latin typeface="+mn-lt"/>
          <a:ea typeface="+mn-ea"/>
          <a:cs typeface="+mn-cs"/>
        </a:defRPr>
      </a:lvl2pPr>
      <a:lvl3pPr algn="l" defTabSz="342900" eaLnBrk="1" hangingPunct="1" indent="-342900" latinLnBrk="0" marL="1028700" rtl="0">
        <a:spcBef>
          <a:spcPct val="20000"/>
        </a:spcBef>
        <a:buFont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342900" eaLnBrk="1" hangingPunct="1" indent="-342900" latinLnBrk="0" marL="1371600" rtl="0">
        <a:spcBef>
          <a:spcPct val="20000"/>
        </a:spcBef>
        <a:buFont typeface="Arial"/>
        <a:buChar char="–"/>
        <a:defRPr kern="1200" sz="1500">
          <a:solidFill>
            <a:schemeClr val="tx1"/>
          </a:solidFill>
          <a:latin typeface="+mn-lt"/>
          <a:ea typeface="+mn-ea"/>
          <a:cs typeface="+mn-cs"/>
        </a:defRPr>
      </a:lvl4pPr>
      <a:lvl5pPr algn="l" defTabSz="342900" eaLnBrk="1" hangingPunct="1" indent="-342900" latinLnBrk="0" marL="1714500" rtl="0">
        <a:spcBef>
          <a:spcPct val="20000"/>
        </a:spcBef>
        <a:buFont typeface="Arial"/>
        <a:buChar char="»"/>
        <a:defRPr kern="1200" sz="1500">
          <a:solidFill>
            <a:schemeClr val="tx1"/>
          </a:solidFill>
          <a:latin typeface="+mn-lt"/>
          <a:ea typeface="+mn-ea"/>
          <a:cs typeface="+mn-cs"/>
        </a:defRPr>
      </a:lvl5pPr>
      <a:lvl6pPr algn="l" defTabSz="342900" eaLnBrk="1" hangingPunct="1" indent="-342900" latinLnBrk="0" marL="2057400" rtl="0">
        <a:spcBef>
          <a:spcPct val="20000"/>
        </a:spcBef>
        <a:buFont typeface="Arial"/>
        <a:buChar char="•"/>
        <a:defRPr kern="1200" sz="1500">
          <a:solidFill>
            <a:schemeClr val="tx1"/>
          </a:solidFill>
          <a:latin typeface="+mn-lt"/>
          <a:ea typeface="+mn-ea"/>
          <a:cs typeface="+mn-cs"/>
        </a:defRPr>
      </a:lvl6pPr>
      <a:lvl7pPr algn="l" defTabSz="342900" eaLnBrk="1" hangingPunct="1" indent="-342900" latinLnBrk="0" marL="2400300" rtl="0">
        <a:spcBef>
          <a:spcPct val="20000"/>
        </a:spcBef>
        <a:buFont typeface="Arial"/>
        <a:buChar char="•"/>
        <a:defRPr kern="1200" sz="1500">
          <a:solidFill>
            <a:schemeClr val="tx1"/>
          </a:solidFill>
          <a:latin typeface="+mn-lt"/>
          <a:ea typeface="+mn-ea"/>
          <a:cs typeface="+mn-cs"/>
        </a:defRPr>
      </a:lvl7pPr>
      <a:lvl8pPr algn="l" defTabSz="342900" eaLnBrk="1" hangingPunct="1" indent="-342900" latinLnBrk="0" marL="2743200" rtl="0">
        <a:spcBef>
          <a:spcPct val="20000"/>
        </a:spcBef>
        <a:buFont typeface="Arial"/>
        <a:buChar char="•"/>
        <a:defRPr kern="1200" sz="1500">
          <a:solidFill>
            <a:schemeClr val="tx1"/>
          </a:solidFill>
          <a:latin typeface="+mn-lt"/>
          <a:ea typeface="+mn-ea"/>
          <a:cs typeface="+mn-cs"/>
        </a:defRPr>
      </a:lvl8pPr>
      <a:lvl9pPr algn="l" defTabSz="342900" eaLnBrk="1" hangingPunct="1" indent="-342900" latinLnBrk="0" marL="3086100" rtl="0">
        <a:spcBef>
          <a:spcPct val="20000"/>
        </a:spcBef>
        <a:buFont typeface="Arial"/>
        <a:buChar char="•"/>
        <a:defRPr kern="1200"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342900" eaLnBrk="1" hangingPunct="1" latinLnBrk="0" marL="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1pPr>
      <a:lvl2pPr algn="l" defTabSz="342900" eaLnBrk="1" hangingPunct="1" latinLnBrk="0" marL="3429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2pPr>
      <a:lvl3pPr algn="l" defTabSz="342900" eaLnBrk="1" hangingPunct="1" latinLnBrk="0" marL="6858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3pPr>
      <a:lvl4pPr algn="l" defTabSz="342900" eaLnBrk="1" hangingPunct="1" latinLnBrk="0" marL="10287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4pPr>
      <a:lvl5pPr algn="l" defTabSz="342900" eaLnBrk="1" hangingPunct="1" latinLnBrk="0" marL="13716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5pPr>
      <a:lvl6pPr algn="l" defTabSz="342900" eaLnBrk="1" hangingPunct="1" latinLnBrk="0" marL="17145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6pPr>
      <a:lvl7pPr algn="l" defTabSz="342900" eaLnBrk="1" hangingPunct="1" latinLnBrk="0" marL="20574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7pPr>
      <a:lvl8pPr algn="l" defTabSz="342900" eaLnBrk="1" hangingPunct="1" latinLnBrk="0" marL="24003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8pPr>
      <a:lvl9pPr algn="l" defTabSz="342900" eaLnBrk="1" hangingPunct="1" latinLnBrk="0" marL="27432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7.xml" /></Relationships>
</file>

<file path=ppt/slides/_rels/slide11.xml.rels><?xml version="1.0" encoding="UTF-8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4.png" /></Relationships>
</file>

<file path=ppt/slides/_rels/slide1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5.png" /></Relationships>
</file>

<file path=ppt/slides/_rels/slide1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png" /></Relationships>
</file>

<file path=ppt/slides/_rels/slide1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g" /></Relationships>
</file>

<file path=ppt/slides/_rels/slide1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g" /></Relationships>
</file>

<file path=ppt/slides/_rels/slide1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g" /></Relationships>
</file>

<file path=ppt/slides/_rels/slide1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jpg" /></Relationships>
</file>

<file path=ppt/slides/_rels/slide1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0.xml" /></Relationships>
</file>

<file path=ppt/slides/_rels/slide19.xml.rels><?xml version="1.0" encoding="UTF-8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11.png" 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2.jpg" /></Relationships>
</file>

<file path=ppt/slides/_rels/slide21.xml.rels><?xml version="1.0" encoding="UTF-8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3.png" /></Relationships>
</file>

<file path=ppt/slides/_rels/slide22.xml.rels><?xml version="1.0" encoding="UTF-8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4.jpg" /></Relationships>
</file>

<file path=ppt/slides/_rels/slide23.xml.rels><?xml version="1.0" encoding="UTF-8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5.png" /></Relationships>
</file>

<file path=ppt/slides/_rels/slide24.xml.rels><?xml version="1.0" encoding="UTF-8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6.png" /></Relationships>
</file>

<file path=ppt/slides/_rels/slide2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17.png" /></Relationships>
</file>

<file path=ppt/slides/_rels/slide2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3.xml" /></Relationships>
</file>

<file path=ppt/slides/_rels/slide2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/Relationships>
</file>

<file path=ppt/slides/_rels/slide3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18.png" /></Relationships>
</file>

<file path=ppt/slides/_rels/slide3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19.png" /></Relationships>
</file>

<file path=ppt/slides/_rels/slide3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20.png" /></Relationships>
</file>

<file path=ppt/slides/_rels/slide3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1.png" /></Relationships>
</file>

<file path=ppt/slides/_rels/slide3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22.png" /></Relationships>
</file>

<file path=ppt/slides/_rels/slide3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3.png" /></Relationships>
</file>

<file path=ppt/slides/_rels/slide3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https://fisher-j.github.io/multi-age" TargetMode="External" /></Relationships>
</file>

<file path=ppt/slides/_rels/slide4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4.xml.rels><?xml version="1.0" encoding="UTF-8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24.png" /></Relationships>
</file>

<file path=ppt/slides/_rels/slide4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.png" /></Relationships>
</file>

<file path=ppt/slides/_rels/slide46.xml.rels><?xml version="1.0" encoding="UTF-8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26.jpg" /></Relationships>
</file>

<file path=ppt/slides/_rels/slide5.xml.rels><?xml version="1.0" encoding="UTF-8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1.png" /></Relationships>
</file>

<file path=ppt/slides/_rels/slide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/Relationships>
</file>

<file path=ppt/slides/_rels/slide7.xml.rels><?xml version="1.0" encoding="UTF-8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2.jpg" /></Relationships>
</file>

<file path=ppt/slides/_rels/slide8.xml.rels><?xml version="1.0" encoding="UTF-8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3.png" /></Relationships>
</file>

<file path=ppt/slides/_rels/slide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2914650"/>
            <a:ext cx="6400800" cy="1314450"/>
          </a:xfrm>
        </p:spPr>
        <p:txBody>
          <a:bodyPr/>
          <a:lstStyle/>
          <a:p>
            <a:pPr lvl="0" indent="0" marL="0">
              <a:buNone/>
            </a:pPr>
            <a:br/>
            <a:br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2024-03-05</a:t>
            </a:r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What we did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-342900" marL="342900">
              <a:buAutoNum type="arabicPeriod"/>
            </a:pPr>
            <a:r>
              <a:rPr b="1"/>
              <a:t>Implementation</a:t>
            </a:r>
          </a:p>
          <a:p>
            <a:pPr lvl="0" indent="-342900" marL="342900">
              <a:buAutoNum type="arabicPeriod"/>
            </a:pPr>
            <a:r>
              <a:rPr/>
              <a:t>Sampling procedure</a:t>
            </a:r>
          </a:p>
          <a:p>
            <a:pPr lvl="0" indent="-342900" marL="342900">
              <a:buAutoNum type="arabicPeriod"/>
            </a:pPr>
            <a:r>
              <a:rPr/>
              <a:t>Analysis</a:t>
            </a:r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Initial harvest: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/>
        <p:txBody>
          <a:bodyPr/>
          <a:lstStyle/>
          <a:p>
            <a:pPr lvl="0"/>
            <a:r>
              <a:rPr/>
              <a:t>16 one-hectare blocks</a:t>
            </a:r>
          </a:p>
          <a:p>
            <a:pPr lvl="1"/>
            <a:r>
              <a:rPr b="1"/>
              <a:t>GS</a:t>
            </a:r>
            <a:r>
              <a:rPr/>
              <a:t>: Group selection</a:t>
            </a:r>
          </a:p>
          <a:p>
            <a:pPr lvl="1"/>
            <a:r>
              <a:rPr b="1"/>
              <a:t>LD</a:t>
            </a:r>
            <a:r>
              <a:rPr/>
              <a:t>: Low density dispersed</a:t>
            </a:r>
          </a:p>
          <a:p>
            <a:pPr lvl="1"/>
            <a:r>
              <a:rPr b="1"/>
              <a:t>HA</a:t>
            </a:r>
            <a:r>
              <a:rPr/>
              <a:t>: High density aggregated</a:t>
            </a:r>
          </a:p>
          <a:p>
            <a:pPr lvl="1"/>
            <a:r>
              <a:rPr b="1"/>
              <a:t>HD</a:t>
            </a:r>
            <a:r>
              <a:rPr/>
              <a:t>: High density dispersed</a:t>
            </a:r>
          </a:p>
          <a:p>
            <a:pPr lvl="0" indent="0" marL="0">
              <a:buNone/>
            </a:pPr>
            <a:r>
              <a:rPr/>
              <a:t>These four treatments were replicated across four sites.</a:t>
            </a:r>
          </a:p>
        </p:txBody>
      </p:sp>
      <p:pic>
        <p:nvPicPr>
          <p:cNvPr descr="committee-presentation_files/figure-pptx/unnamed-chunk-1-1.png" id="0" name="Picture 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78400" y="1193800"/>
            <a:ext cx="33909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The treatments are defined in terms of retained trees after harvest</a:t>
            </a:r>
          </a:p>
        </p:txBody>
      </p:sp>
      <p:pic>
        <p:nvPicPr>
          <p:cNvPr descr="../figures/treatments.png" id="0" name="Picture 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7200" y="1384300"/>
            <a:ext cx="8229600" cy="3009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s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One site</a:t>
            </a:r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s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GS</a:t>
            </a:r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s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LD</a:t>
            </a:r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s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HA</a:t>
            </a:r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s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HD</a:t>
            </a:r>
          </a:p>
        </p:txBody>
      </p:sp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What we did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-342900" marL="342900">
              <a:buAutoNum type="arabicPeriod"/>
            </a:pPr>
            <a:r>
              <a:rPr/>
              <a:t>Implementation</a:t>
            </a:r>
          </a:p>
          <a:p>
            <a:pPr lvl="0" indent="-342900" marL="342900">
              <a:buAutoNum type="arabicPeriod"/>
            </a:pPr>
            <a:r>
              <a:rPr b="1"/>
              <a:t>Sampling procedure</a:t>
            </a:r>
          </a:p>
          <a:p>
            <a:pPr lvl="0" indent="-342900" marL="342900">
              <a:buAutoNum type="arabicPeriod"/>
            </a:pPr>
            <a:r>
              <a:rPr/>
              <a:t>Analysis</a:t>
            </a:r>
          </a:p>
        </p:txBody>
      </p:sp>
    </p:spTree>
  </p:cSld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The plot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/>
        <p:txBody>
          <a:bodyPr/>
          <a:lstStyle/>
          <a:p>
            <a:pPr lvl="0"/>
            <a:r>
              <a:rPr/>
              <a:t>Macro plot (Outline)</a:t>
            </a:r>
          </a:p>
          <a:p>
            <a:pPr lvl="0"/>
            <a:r>
              <a:rPr/>
              <a:t>Regeneration plots (green circles)</a:t>
            </a:r>
          </a:p>
          <a:p>
            <a:pPr lvl="0"/>
            <a:r>
              <a:rPr/>
              <a:t>Fuel transects (orange lines)</a:t>
            </a:r>
          </a:p>
          <a:p>
            <a:pPr lvl="0"/>
            <a:r>
              <a:rPr/>
              <a:t>Fuel sampling cylinders (orange circles)</a:t>
            </a:r>
          </a:p>
        </p:txBody>
      </p:sp>
      <p:pic>
        <p:nvPicPr>
          <p:cNvPr descr="../figures/fuel_sampling_layout.png" id="0" name="Picture 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86300" y="1193800"/>
            <a:ext cx="39624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spcBef>
                <a:spcPts val="3000"/>
              </a:spcBef>
              <a:buNone/>
            </a:pPr>
            <a:r>
              <a:rPr b="1"/>
              <a:t>Regeneration and Fuel Loading with Varying Overstory Retention in Redwood Stands 10 Years after Transformation to Multiaged Management</a:t>
            </a:r>
          </a:p>
          <a:p>
            <a:pPr lvl="0" indent="0" marL="0">
              <a:buNone/>
            </a:pPr>
            <a:r>
              <a:rPr/>
              <a:t>Thesis committee presentation by Judson Fisher</a:t>
            </a:r>
          </a:p>
        </p:txBody>
      </p:sp>
    </p:spTree>
  </p:cSld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Sprout height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/>
        <p:txBody>
          <a:bodyPr/>
          <a:lstStyle/>
          <a:p>
            <a:pPr lvl="0"/>
            <a:r>
              <a:rPr/>
              <a:t>25 each of tanoak and redwood sprout clumps were selected for measurement</a:t>
            </a:r>
          </a:p>
          <a:p>
            <a:pPr lvl="0"/>
            <a:r>
              <a:rPr/>
              <a:t>Tallest sprout in clump measured at years 1, 5, and 10</a:t>
            </a:r>
          </a:p>
        </p:txBody>
      </p:sp>
      <p:pic>
        <p:nvPicPr>
          <p:cNvPr descr="../figures/measuring_sprouts10.jp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648200" y="1371600"/>
            <a:ext cx="4038600" cy="30226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Regeneration density and 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We recorded diameter and species of all sprouts and seedlings taller than 1.4 m</a:t>
            </a:r>
          </a:p>
        </p:txBody>
      </p:sp>
      <p:pic>
        <p:nvPicPr>
          <p:cNvPr descr="committee-presentation_files/figure-pptx/unnamed-chunk-3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78400" y="1193800"/>
            <a:ext cx="33909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Downed woody fuel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/>
        <p:txBody>
          <a:bodyPr/>
          <a:lstStyle/>
          <a:p>
            <a:pPr lvl="0"/>
            <a:r>
              <a:rPr/>
              <a:t>Particles were tallied by size class</a:t>
            </a:r>
          </a:p>
          <a:p>
            <a:pPr lvl="0"/>
            <a:r>
              <a:rPr/>
              <a:t>Counts were converted to load (Mg/ha) using linear intersect theory and parameters from the literature</a:t>
            </a:r>
          </a:p>
        </p:txBody>
      </p:sp>
      <p:pic>
        <p:nvPicPr>
          <p:cNvPr descr="../figures/transect.jp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749800" y="1193800"/>
            <a:ext cx="3848100" cy="2882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1" name="TextBox 3"/>
          <p:cNvSpPr txBox="1"/>
          <p:nvPr/>
        </p:nvSpPr>
        <p:spPr>
          <a:xfrm>
            <a:off x="4648200" y="4076700"/>
            <a:ext cx="4038600" cy="508000"/>
          </a:xfrm>
          <a:prstGeom prst="rect">
            <a:avLst/>
          </a:prstGeom>
          <a:noFill/>
        </p:spPr>
        <p:txBody>
          <a:bodyPr/>
          <a:lstStyle/>
          <a:p>
            <a:pPr lvl="0" indent="0" marL="0" algn="ctr">
              <a:buNone/>
            </a:pPr>
            <a:r>
              <a:rPr/>
              <a:t>A transect</a:t>
            </a:r>
          </a:p>
        </p:txBody>
      </p:sp>
    </p:spTree>
  </p:cSld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Litter and duff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/>
        <p:txBody>
          <a:bodyPr/>
          <a:lstStyle/>
          <a:p>
            <a:pPr lvl="0"/>
            <a:r>
              <a:rPr/>
              <a:t>Litter and duff depth measured from a representative location within the sampling cylinder</a:t>
            </a:r>
          </a:p>
          <a:p>
            <a:pPr lvl="0"/>
            <a:r>
              <a:rPr/>
              <a:t>Depth-to-load equation taken from the literature</a:t>
            </a:r>
          </a:p>
        </p:txBody>
      </p:sp>
      <p:pic>
        <p:nvPicPr>
          <p:cNvPr descr="committee-presentation_files/figure-pptx/unnamed-chunk-4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78400" y="1193800"/>
            <a:ext cx="33909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Vegetation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/>
        <p:txBody>
          <a:bodyPr/>
          <a:lstStyle/>
          <a:p>
            <a:pPr lvl="0"/>
            <a:r>
              <a:rPr/>
              <a:t>We estimated percent cover and average height</a:t>
            </a:r>
          </a:p>
          <a:p>
            <a:pPr lvl="0"/>
            <a:r>
              <a:rPr/>
              <a:t>Converted to load using a constant bulk density</a:t>
            </a:r>
          </a:p>
        </p:txBody>
      </p:sp>
      <p:pic>
        <p:nvPicPr>
          <p:cNvPr descr="../figures/samp_cyl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648200" y="1371600"/>
            <a:ext cx="4038600" cy="3035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Sampling review</a:t>
            </a:r>
          </a:p>
        </p:txBody>
      </p:sp>
      <p:pic>
        <p:nvPicPr>
          <p:cNvPr descr="committee-presentation_files/figure-pptx/unnamed-chunk-6-1.png" id="0" name="Picture 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7200" y="1397000"/>
            <a:ext cx="8229600" cy="2997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What we did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-342900" marL="342900">
              <a:buAutoNum type="arabicPeriod"/>
            </a:pPr>
            <a:r>
              <a:rPr/>
              <a:t>Implementation</a:t>
            </a:r>
          </a:p>
          <a:p>
            <a:pPr lvl="0" indent="-342900" marL="342900">
              <a:buAutoNum type="arabicPeriod"/>
            </a:pPr>
            <a:r>
              <a:rPr/>
              <a:t>Sampling procedure</a:t>
            </a:r>
          </a:p>
          <a:p>
            <a:pPr lvl="0" indent="-342900" marL="342900">
              <a:buAutoNum type="arabicPeriod"/>
            </a:pPr>
            <a:r>
              <a:rPr b="1"/>
              <a:t>Analysis</a:t>
            </a:r>
          </a:p>
        </p:txBody>
      </p:sp>
    </p:spTree>
  </p:cSld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Sprout height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/>
              <a:t>Frequentist framework</a:t>
            </a:r>
          </a:p>
          <a:p>
            <a:pPr lvl="0"/>
            <a:r>
              <a:rPr/>
              <a:t>Model selection was performed using AIC</a:t>
            </a:r>
          </a:p>
          <a:p>
            <a:pPr lvl="0"/>
            <a:r>
              <a:rPr/>
              <a:t>Treatment and year were </a:t>
            </a:r>
            <a:r>
              <a:rPr b="1"/>
              <a:t>factors</a:t>
            </a:r>
          </a:p>
          <a:p>
            <a:pPr lvl="0"/>
            <a:r>
              <a:rPr/>
              <a:t>Tested various random effects</a:t>
            </a:r>
          </a:p>
          <a:p>
            <a:pPr lvl="0"/>
            <a:r>
              <a:rPr/>
              <a:t>Included fixed effect model for dispersion</a:t>
            </a:r>
          </a:p>
          <a:p>
            <a:pPr lvl="0"/>
            <a:r>
              <a:rPr/>
              <a:t>Model checked using simulated residuals</a:t>
            </a:r>
          </a:p>
        </p:txBody>
      </p:sp>
    </p:spTree>
  </p:cSld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Regeneration density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I report on:</a:t>
            </a:r>
          </a:p>
          <a:p>
            <a:pPr lvl="0"/>
            <a:r>
              <a:rPr/>
              <a:t>Species diameter frequency distributions and</a:t>
            </a:r>
          </a:p>
          <a:p>
            <a:pPr lvl="0"/>
            <a:r>
              <a:rPr/>
              <a:t>Basal area weighted frequency distributions</a:t>
            </a:r>
          </a:p>
          <a:p>
            <a:pPr lvl="0" indent="0" marL="0">
              <a:buNone/>
            </a:pPr>
            <a:r>
              <a:rPr/>
              <a:t>for each treatment.</a:t>
            </a:r>
          </a:p>
        </p:txBody>
      </p:sp>
    </p:spTree>
  </p:cSld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Fuel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0"/>
                <a:r>
                  <a:rPr/>
                  <a:t>Bayesian framework</a:t>
                </a:r>
              </a:p>
              <a:p>
                <a:pPr lvl="0"/>
                <a:r>
                  <a:rPr/>
                  <a:t>Separate models for six different fuel classes</a:t>
                </a:r>
              </a:p>
              <a:p>
                <a:pPr lvl="0"/>
                <a:r>
                  <a:rPr/>
                  <a:t>Used </a:t>
                </a:r>
                <a14:m>
                  <m:oMath xmlns:m="http://schemas.openxmlformats.org/officeDocument/2006/math">
                    <m:r>
                      <m:t>g</m:t>
                    </m:r>
                    <m:r>
                      <m:t>a</m:t>
                    </m:r>
                    <m:r>
                      <m:t>m</m:t>
                    </m:r>
                    <m:r>
                      <m:t>m</m:t>
                    </m:r>
                    <m:r>
                      <m:t>a</m:t>
                    </m:r>
                  </m:oMath>
                </a14:m>
                <a:r>
                  <a:rPr/>
                  <a:t> hurdle model: zeros modeled separately as a proportion</a:t>
                </a:r>
              </a:p>
              <a:p>
                <a:pPr lvl="0"/>
                <a:r>
                  <a:rPr/>
                  <a:t>Priors determined from data with support from literature</a:t>
                </a:r>
              </a:p>
              <a:p>
                <a:pPr lvl="0"/>
                <a:r>
                  <a:rPr/>
                  <a:t>Model checked with posterior predictive distribution</a:t>
                </a:r>
              </a:p>
            </p:txBody>
          </p:sp>
        </mc:Choice>
      </mc:AlternateContent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Thank you</a:t>
            </a:r>
          </a:p>
        </p:txBody>
      </p:sp>
    </p:spTree>
  </p:cSld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Today’s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-342900" marL="342900">
              <a:buAutoNum type="arabicPeriod"/>
            </a:pPr>
            <a:r>
              <a:rPr/>
              <a:t>What we did</a:t>
            </a:r>
          </a:p>
          <a:p>
            <a:pPr lvl="0" indent="-342900" marL="342900">
              <a:buAutoNum type="arabicPeriod"/>
            </a:pPr>
            <a:r>
              <a:rPr/>
              <a:t>Why we did it</a:t>
            </a:r>
          </a:p>
          <a:p>
            <a:pPr lvl="0" indent="-342900" marL="342900">
              <a:buAutoNum type="arabicPeriod"/>
            </a:pPr>
            <a:r>
              <a:rPr b="1"/>
              <a:t>Some results</a:t>
            </a:r>
          </a:p>
          <a:p>
            <a:pPr lvl="0" indent="-342900" marL="342900">
              <a:buAutoNum type="arabicPeriod"/>
            </a:pPr>
            <a:r>
              <a:rPr/>
              <a:t>My questions</a:t>
            </a:r>
          </a:p>
          <a:p>
            <a:pPr lvl="0" indent="-342900" marL="342900">
              <a:buAutoNum type="arabicPeriod"/>
            </a:pPr>
            <a:r>
              <a:rPr/>
              <a:t>Your questions</a:t>
            </a:r>
          </a:p>
        </p:txBody>
      </p:sp>
    </p:spTree>
  </p:cSld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Sprout height model</a:t>
            </a:r>
          </a:p>
        </p:txBody>
      </p:sp>
      <p:pic>
        <p:nvPicPr>
          <p:cNvPr descr="committee-presentation_files/figure-pptx/unnamed-chunk-7-1.png" id="0" name="Picture 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08000" y="1193800"/>
            <a:ext cx="81407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Sprout height: year 10</a:t>
            </a:r>
          </a:p>
        </p:txBody>
      </p:sp>
      <p:pic>
        <p:nvPicPr>
          <p:cNvPr descr="committee-presentation_files/figure-pptx/unnamed-chunk-8-1.png" id="0" name="Picture 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24000" y="1193800"/>
            <a:ext cx="61087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Regeneration density: frequency</a:t>
            </a:r>
          </a:p>
        </p:txBody>
      </p:sp>
      <p:pic>
        <p:nvPicPr>
          <p:cNvPr descr="committee-presentation_files/figure-pptx/unnamed-chunk-9-1.png" id="0" name="Picture 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Regeneration density: basal area</a:t>
            </a:r>
          </a:p>
        </p:txBody>
      </p:sp>
      <p:pic>
        <p:nvPicPr>
          <p:cNvPr descr="committee-presentation_files/figure-pptx/unnamed-chunk-10-1.png" id="0" name="Picture 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Fuel: means</a:t>
            </a:r>
          </a:p>
        </p:txBody>
      </p:sp>
      <p:pic>
        <p:nvPicPr>
          <p:cNvPr descr="committee-presentation_files/figure-pptx/unnamed-chunk-11-1.png" id="0" name="Picture 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803400" y="1193800"/>
            <a:ext cx="55499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Fuel: comparisons</a:t>
            </a:r>
          </a:p>
        </p:txBody>
      </p:sp>
      <p:pic>
        <p:nvPicPr>
          <p:cNvPr descr="committee-presentation_files/figure-pptx/unnamed-chunk-12-1.png" id="0" name="Picture 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638300" y="1193800"/>
            <a:ext cx="58547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Today’s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-342900" marL="342900">
              <a:buAutoNum type="arabicPeriod"/>
            </a:pPr>
            <a:r>
              <a:rPr/>
              <a:t>What we did</a:t>
            </a:r>
          </a:p>
          <a:p>
            <a:pPr lvl="0" indent="-342900" marL="342900">
              <a:buAutoNum type="arabicPeriod"/>
            </a:pPr>
            <a:r>
              <a:rPr/>
              <a:t>Why we did it</a:t>
            </a:r>
          </a:p>
          <a:p>
            <a:pPr lvl="0" indent="-342900" marL="342900">
              <a:buAutoNum type="arabicPeriod"/>
            </a:pPr>
            <a:r>
              <a:rPr/>
              <a:t>Some results</a:t>
            </a:r>
          </a:p>
          <a:p>
            <a:pPr lvl="0" indent="-342900" marL="342900">
              <a:buAutoNum type="arabicPeriod"/>
            </a:pPr>
            <a:r>
              <a:rPr b="1"/>
              <a:t>My questions</a:t>
            </a:r>
          </a:p>
          <a:p>
            <a:pPr lvl="0" indent="-342900" marL="342900">
              <a:buAutoNum type="arabicPeriod"/>
            </a:pPr>
            <a:r>
              <a:rPr/>
              <a:t>Your questions</a:t>
            </a:r>
          </a:p>
        </p:txBody>
      </p:sp>
    </p:spTree>
  </p:cSld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My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/>
              <a:t>How to add post-pct to the story</a:t>
            </a:r>
          </a:p>
          <a:p>
            <a:pPr lvl="0"/>
            <a:r>
              <a:rPr/>
              <a:t>Potential questions generated by regen. distributions</a:t>
            </a:r>
          </a:p>
          <a:p>
            <a:pPr lvl="0"/>
            <a:r>
              <a:rPr/>
              <a:t>“Asking questions” of the height model: confidence intervals</a:t>
            </a:r>
          </a:p>
        </p:txBody>
      </p:sp>
    </p:spTree>
  </p:cSld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Today’s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-342900" marL="342900">
              <a:buAutoNum type="arabicPeriod"/>
            </a:pPr>
            <a:r>
              <a:rPr/>
              <a:t>What we did</a:t>
            </a:r>
          </a:p>
          <a:p>
            <a:pPr lvl="0" indent="-342900" marL="342900">
              <a:buAutoNum type="arabicPeriod"/>
            </a:pPr>
            <a:r>
              <a:rPr/>
              <a:t>Why we did it</a:t>
            </a:r>
          </a:p>
          <a:p>
            <a:pPr lvl="0" indent="-342900" marL="342900">
              <a:buAutoNum type="arabicPeriod"/>
            </a:pPr>
            <a:r>
              <a:rPr/>
              <a:t>Some results</a:t>
            </a:r>
          </a:p>
          <a:p>
            <a:pPr lvl="0" indent="-342900" marL="342900">
              <a:buAutoNum type="arabicPeriod"/>
            </a:pPr>
            <a:r>
              <a:rPr/>
              <a:t>My questions</a:t>
            </a:r>
          </a:p>
          <a:p>
            <a:pPr lvl="0" indent="-342900" marL="342900">
              <a:buAutoNum type="arabicPeriod"/>
            </a:pPr>
            <a:r>
              <a:rPr b="1"/>
              <a:t>Your questions</a:t>
            </a:r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Today’s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-342900" marL="342900">
              <a:buAutoNum type="arabicPeriod"/>
            </a:pPr>
            <a:r>
              <a:rPr b="1"/>
              <a:t>Introduction</a:t>
            </a:r>
          </a:p>
          <a:p>
            <a:pPr lvl="0" indent="-342900" marL="342900">
              <a:buAutoNum type="arabicPeriod"/>
            </a:pPr>
            <a:r>
              <a:rPr/>
              <a:t>What we did</a:t>
            </a:r>
          </a:p>
          <a:p>
            <a:pPr lvl="0" indent="-342900" marL="342900">
              <a:buAutoNum type="arabicPeriod"/>
            </a:pPr>
            <a:r>
              <a:rPr/>
              <a:t>Some results</a:t>
            </a:r>
          </a:p>
          <a:p>
            <a:pPr lvl="0" indent="-342900" marL="342900">
              <a:buAutoNum type="arabicPeriod"/>
            </a:pPr>
            <a:r>
              <a:rPr/>
              <a:t>My questions</a:t>
            </a:r>
          </a:p>
          <a:p>
            <a:pPr lvl="0" indent="-342900" marL="342900">
              <a:buAutoNum type="arabicPeriod"/>
            </a:pPr>
            <a:r>
              <a:rPr/>
              <a:t>Your questions</a:t>
            </a:r>
          </a:p>
        </p:txBody>
      </p:sp>
    </p:spTree>
  </p:cSld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learn more at online at:</a:t>
            </a:r>
          </a:p>
          <a:p>
            <a:pPr lvl="0" indent="0" marL="0">
              <a:buNone/>
            </a:pPr>
            <a:r>
              <a:rPr>
                <a:hlinkClick r:id="rId2"/>
              </a:rPr>
              <a:t>https://fisher-j.github.io/multi-age</a:t>
            </a:r>
          </a:p>
        </p:txBody>
      </p:sp>
    </p:spTree>
  </p:cSld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Thanks again</a:t>
            </a:r>
          </a:p>
        </p:txBody>
      </p:sp>
    </p:spTree>
  </p:cSld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Downed woody fuel classes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193800"/>
          <a:ext cx="8229600" cy="3390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0">
                <a:tc>
                  <a:txBody>
                    <a:bodyPr/>
                    <a:lstStyle/>
                    <a:p>
                      <a:pPr lvl="0" indent="0" marL="0">
                        <a:buNone/>
                      </a:pPr>
                      <a:r>
                        <a:rPr/>
                        <a:t>Class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indent="0" marL="0">
                        <a:buNone/>
                      </a:pPr>
                      <a:r>
                        <a:rPr/>
                        <a:t>Size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indent="0" marL="0">
                        <a:buNone/>
                      </a:pPr>
                      <a:r>
                        <a:rPr/>
                        <a:t>Transect length (m)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lvl="0" indent="0" marL="0">
                        <a:buNone/>
                      </a:pPr>
                      <a:r>
                        <a:rPr/>
                        <a:t>1 hr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>
                        <a:buNone/>
                      </a:pPr>
                      <a:r>
                        <a:rPr/>
                        <a:t>&lt; 0.64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>
                        <a:buNone/>
                      </a:pPr>
                      <a:r>
                        <a:rPr/>
                        <a:t>1</a:t>
                      </a:r>
                    </a:p>
                  </a:txBody>
                </a:tc>
              </a:tr>
              <a:tr h="0">
                <a:tc>
                  <a:txBody>
                    <a:bodyPr/>
                    <a:lstStyle/>
                    <a:p>
                      <a:pPr lvl="0" indent="0" marL="0">
                        <a:buNone/>
                      </a:pPr>
                      <a:r>
                        <a:rPr/>
                        <a:t>10 hr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>
                        <a:buNone/>
                      </a:pPr>
                      <a:r>
                        <a:rPr/>
                        <a:t>0.64 - 2.5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>
                        <a:buNone/>
                      </a:pPr>
                      <a:r>
                        <a:rPr/>
                        <a:t>2</a:t>
                      </a:r>
                    </a:p>
                  </a:txBody>
                </a:tc>
              </a:tr>
              <a:tr h="0">
                <a:tc>
                  <a:txBody>
                    <a:bodyPr/>
                    <a:lstStyle/>
                    <a:p>
                      <a:pPr lvl="0" indent="0" marL="0">
                        <a:buNone/>
                      </a:pPr>
                      <a:r>
                        <a:rPr/>
                        <a:t>100 hr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>
                        <a:buNone/>
                      </a:pPr>
                      <a:r>
                        <a:rPr/>
                        <a:t>2.5 - 7.6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>
                        <a:buNone/>
                      </a:pPr>
                      <a:r>
                        <a:rPr/>
                        <a:t>4</a:t>
                      </a:r>
                    </a:p>
                  </a:txBody>
                </a:tc>
              </a:tr>
              <a:tr h="0">
                <a:tc>
                  <a:txBody>
                    <a:bodyPr/>
                    <a:lstStyle/>
                    <a:p>
                      <a:pPr lvl="0" indent="0" marL="0">
                        <a:buNone/>
                      </a:pPr>
                      <a:r>
                        <a:rPr/>
                        <a:t>1,000 hr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>
                        <a:buNone/>
                      </a:pPr>
                      <a:r>
                        <a:rPr/>
                        <a:t>&gt; 7.6</a:t>
                      </a:r>
                    </a:p>
                  </a:txBody>
                </a:tc>
                <a:tc>
                  <a:txBody>
                    <a:bodyPr/>
                    <a:lstStyle/>
                    <a:p>
                      <a:pPr lvl="0" indent="0" marL="0">
                        <a:buNone/>
                      </a:pPr>
                      <a:r>
                        <a:rPr/>
                        <a:t>10</a:t>
                      </a:r>
                    </a:p>
                  </a:txBody>
                </a:tc>
              </a:tr>
            </a:tbl>
          </a:graphicData>
        </a:graphic>
      </p:graphicFrame>
    </p:spTree>
  </p:cSld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Vegetation: Load calc.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0" indent="0" marL="0">
                  <a:buNone/>
                </a:pPr>
                <a:r>
                  <a:rPr/>
                  <a:t>We calculated average load for herbaceous and woody vegetation:</a:t>
                </a:r>
              </a:p>
              <a:p>
                <a:pPr lvl="0" indent="0" marL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>
                      <m:r>
                        <m:t>l</m:t>
                      </m:r>
                      <m:r>
                        <m:t>o</m:t>
                      </m:r>
                      <m:r>
                        <m:t>a</m:t>
                      </m:r>
                      <m:r>
                        <m:t>d</m:t>
                      </m:r>
                      <m:r>
                        <m:rPr>
                          <m:sty m:val="p"/>
                        </m:rPr>
                        <m:t>=</m:t>
                      </m:r>
                      <m:r>
                        <m:t>h</m:t>
                      </m:r>
                      <m:r>
                        <m:t>t</m:t>
                      </m:r>
                      <m:r>
                        <m:rPr>
                          <m:sty m:val="p"/>
                        </m:rPr>
                        <m:t>.</m:t>
                      </m:r>
                      <m:r>
                        <m:rPr>
                          <m:sty m:val="p"/>
                        </m:rPr>
                        <m:t>×</m:t>
                      </m:r>
                      <m:r>
                        <m:t>p</m:t>
                      </m:r>
                      <m:r>
                        <m:t>c</m:t>
                      </m:r>
                      <m:r>
                        <m:t>t</m:t>
                      </m:r>
                      <m:r>
                        <m:rPr>
                          <m:sty m:val="p"/>
                        </m:rPr>
                        <m:t>.</m:t>
                      </m:r>
                      <m:r>
                        <m:t>c</m:t>
                      </m:r>
                      <m:r>
                        <m:t>o</m:t>
                      </m:r>
                      <m:r>
                        <m:t>v</m:t>
                      </m:r>
                      <m:r>
                        <m:t>e</m:t>
                      </m:r>
                      <m:r>
                        <m:t>r</m:t>
                      </m:r>
                      <m:r>
                        <m:rPr>
                          <m:sty m:val="p"/>
                        </m:rPr>
                        <m:t>×</m:t>
                      </m:r>
                      <m:r>
                        <m:t>ρ</m:t>
                      </m:r>
                      <m:r>
                        <m:rPr>
                          <m:sty m:val="p"/>
                        </m:rPr>
                        <m:t>,</m:t>
                      </m:r>
                    </m:oMath>
                  </m:oMathPara>
                </a14:m>
              </a:p>
              <a:p>
                <a:pPr lvl="0" indent="0" marL="0">
                  <a:buNone/>
                </a:pPr>
                <a:r>
                  <a:rPr/>
                  <a:t>where </a:t>
                </a:r>
                <a14:m>
                  <m:oMath xmlns:m="http://schemas.openxmlformats.org/officeDocument/2006/math">
                    <m:r>
                      <m:t>ρ</m:t>
                    </m:r>
                  </m:oMath>
                </a14:m>
                <a:r>
                  <a:rPr/>
                  <a:t> is a bulk density of 8 and 18 Mg/ha/m for herbaceous and shrub components, respectively.</a:t>
                </a:r>
              </a:p>
            </p:txBody>
          </p:sp>
        </mc:Choice>
      </mc:AlternateContent>
    </p:spTree>
  </p:cSld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Fuel bed depth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We estimated the combined average fuel bed depth of all litter and downed woody debris within the sampling cylinder.</a:t>
            </a:r>
          </a:p>
        </p:txBody>
      </p:sp>
      <p:pic>
        <p:nvPicPr>
          <p:cNvPr descr="committee-presentation_files/figure-pptx/unnamed-chunk-13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78400" y="1193800"/>
            <a:ext cx="33909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Regeneration density: frequency</a:t>
            </a:r>
          </a:p>
        </p:txBody>
      </p:sp>
      <p:pic>
        <p:nvPicPr>
          <p:cNvPr descr="committee-presentation_files/figure-pptx/unnamed-chunk-14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08200" y="1193800"/>
            <a:ext cx="49276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Year 1 height measurement</a:t>
            </a:r>
          </a:p>
        </p:txBody>
      </p:sp>
      <p:pic>
        <p:nvPicPr>
          <p:cNvPr descr="../figures/measuring_sprouts1.jp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648200" y="1371600"/>
            <a:ext cx="4038600" cy="3035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/>
        <p:txBody>
          <a:bodyPr/>
          <a:lstStyle/>
          <a:p>
            <a:pPr lvl="0" indent="0" marL="0">
              <a:spcBef>
                <a:spcPts val="3000"/>
              </a:spcBef>
              <a:buNone/>
            </a:pPr>
            <a:r>
              <a:rPr b="1"/>
              <a:t>A multiaged silviculture experiment</a:t>
            </a:r>
          </a:p>
        </p:txBody>
      </p:sp>
      <p:pic>
        <p:nvPicPr>
          <p:cNvPr descr="../figures/site_map_2.png" id="0" name="Picture 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78400" y="1193800"/>
            <a:ext cx="33909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An important part of ecological forest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/>
              <a:t>Diversity of forest structures == Diversity of silvicultural techniques</a:t>
            </a:r>
          </a:p>
          <a:p>
            <a:pPr lvl="0"/>
            <a:r>
              <a:rPr/>
              <a:t>Predominance of even-aged management</a:t>
            </a:r>
          </a:p>
          <a:p>
            <a:pPr lvl="0"/>
            <a:r>
              <a:rPr/>
              <a:t>This work contributes to our understanding of multiaged stand development</a:t>
            </a:r>
          </a:p>
          <a:p>
            <a:pPr lvl="0"/>
            <a:r>
              <a:rPr/>
              <a:t>Greater understanding -&gt; increased adoption</a:t>
            </a:r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Suitability of redwood forests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/>
        <p:txBody>
          <a:bodyPr/>
          <a:lstStyle/>
          <a:p>
            <a:pPr lvl="0"/>
            <a:r>
              <a:rPr/>
              <a:t>Timber value</a:t>
            </a:r>
          </a:p>
          <a:p>
            <a:pPr lvl="0"/>
            <a:r>
              <a:rPr/>
              <a:t>Shade tolerance</a:t>
            </a:r>
          </a:p>
          <a:p>
            <a:pPr lvl="0"/>
            <a:r>
              <a:rPr/>
              <a:t>Reliable regeneration</a:t>
            </a:r>
          </a:p>
        </p:txBody>
      </p:sp>
      <p:pic>
        <p:nvPicPr>
          <p:cNvPr descr="../figures/redwood_sprouts.jpg" id="0" name="Picture 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48200" y="1371600"/>
            <a:ext cx="4038600" cy="30226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Fire-informed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/>
        <p:txBody>
          <a:bodyPr/>
          <a:lstStyle/>
          <a:p>
            <a:pPr lvl="0"/>
            <a:r>
              <a:rPr/>
              <a:t>Slow adoption of fire-informed management on the North Coast</a:t>
            </a:r>
          </a:p>
          <a:p>
            <a:pPr lvl="0"/>
            <a:r>
              <a:rPr/>
              <a:t>Redwood is a fire-adapted species</a:t>
            </a:r>
          </a:p>
          <a:p>
            <a:pPr lvl="0"/>
            <a:r>
              <a:rPr/>
              <a:t>Historical record shows frequent fire</a:t>
            </a:r>
          </a:p>
          <a:p>
            <a:pPr lvl="0"/>
            <a:r>
              <a:rPr/>
              <a:t>What is the pyrosilvicultural significance of our management actions?</a:t>
            </a:r>
          </a:p>
        </p:txBody>
      </p:sp>
      <p:pic>
        <p:nvPicPr>
          <p:cNvPr descr="../figures/redwood_fire.png" id="0" name="Picture 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816600" y="1193800"/>
            <a:ext cx="16891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Today’s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-342900" marL="342900">
              <a:buAutoNum type="arabicPeriod"/>
            </a:pPr>
            <a:r>
              <a:rPr/>
              <a:t>Introduction</a:t>
            </a:r>
          </a:p>
          <a:p>
            <a:pPr lvl="0" indent="-342900" marL="342900">
              <a:buAutoNum type="arabicPeriod"/>
            </a:pPr>
            <a:r>
              <a:rPr b="1"/>
              <a:t>What we did</a:t>
            </a:r>
          </a:p>
          <a:p>
            <a:pPr lvl="0" indent="-342900" marL="342900">
              <a:buAutoNum type="arabicPeriod"/>
            </a:pPr>
            <a:r>
              <a:rPr/>
              <a:t>Some results</a:t>
            </a:r>
          </a:p>
          <a:p>
            <a:pPr lvl="0" indent="-342900" marL="342900">
              <a:buAutoNum type="arabicPeriod"/>
            </a:pPr>
            <a:r>
              <a:rPr/>
              <a:t>My questions</a:t>
            </a:r>
          </a:p>
          <a:p>
            <a:pPr lvl="0" indent="-342900" marL="342900">
              <a:buAutoNum type="arabicPeriod"/>
            </a:pPr>
            <a:r>
              <a:rPr/>
              <a:t>Your questions</a:t>
            </a: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49</Words>
  <Application>Microsoft Macintosh PowerPoint</Application>
  <PresentationFormat>On-screen Show (16:9)</PresentationFormat>
  <Paragraphs>15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Presentation Title</vt:lpstr>
      <vt:lpstr>Slide Title</vt:lpstr>
      <vt:lpstr>Section header</vt:lpstr>
      <vt:lpstr>Slide Title for Two-Content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dcterms:created xsi:type="dcterms:W3CDTF">2025-05-23T19:54:56Z</dcterms:created>
  <dcterms:modified xsi:type="dcterms:W3CDTF">2025-05-23T19:54:56Z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iblio-config">
    <vt:lpwstr>True</vt:lpwstr>
  </property>
  <property fmtid="{D5CDD505-2E9C-101B-9397-08002B2CF9AE}" pid="3" name="bibliography">
    <vt:lpwstr/>
  </property>
  <property fmtid="{D5CDD505-2E9C-101B-9397-08002B2CF9AE}" pid="4" name="csl">
    <vt:lpwstr>../apa.csl</vt:lpwstr>
  </property>
  <property fmtid="{D5CDD505-2E9C-101B-9397-08002B2CF9AE}" pid="5" name="date">
    <vt:lpwstr>2024-03-05</vt:lpwstr>
  </property>
  <property fmtid="{D5CDD505-2E9C-101B-9397-08002B2CF9AE}" pid="6" name="header-includes">
    <vt:lpwstr/>
  </property>
  <property fmtid="{D5CDD505-2E9C-101B-9397-08002B2CF9AE}" pid="7" name="include-after">
    <vt:lpwstr/>
  </property>
  <property fmtid="{D5CDD505-2E9C-101B-9397-08002B2CF9AE}" pid="8" name="include-before">
    <vt:lpwstr/>
  </property>
  <property fmtid="{D5CDD505-2E9C-101B-9397-08002B2CF9AE}" pid="9" name="labels">
    <vt:lpwstr/>
  </property>
  <property fmtid="{D5CDD505-2E9C-101B-9397-08002B2CF9AE}" pid="10" name="toc-title">
    <vt:lpwstr>Table of contents</vt:lpwstr>
  </property>
</Properties>
</file>